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59" r:id="rId7"/>
    <p:sldId id="258" r:id="rId8"/>
    <p:sldId id="277" r:id="rId9"/>
    <p:sldId id="278" r:id="rId10"/>
    <p:sldId id="279" r:id="rId11"/>
    <p:sldId id="280" r:id="rId12"/>
    <p:sldId id="261" r:id="rId13"/>
    <p:sldId id="260" r:id="rId14"/>
    <p:sldId id="283" r:id="rId15"/>
    <p:sldId id="285" r:id="rId16"/>
    <p:sldId id="286" r:id="rId17"/>
    <p:sldId id="287" r:id="rId18"/>
    <p:sldId id="288" r:id="rId19"/>
    <p:sldId id="265" r:id="rId20"/>
    <p:sldId id="269" r:id="rId21"/>
    <p:sldId id="289" r:id="rId22"/>
    <p:sldId id="276" r:id="rId23"/>
  </p:sldIdLst>
  <p:sldSz cx="18288000" cy="10287000"/>
  <p:notesSz cx="6858000" cy="9144000"/>
  <p:embeddedFontLst>
    <p:embeddedFont>
      <p:font typeface="Calibri" panose="020F0502020204030204"/>
      <p:regular r:id="rId27"/>
      <p:bold r:id="rId28"/>
      <p:italic r:id="rId29"/>
      <p:boldItalic r:id="rId30"/>
    </p:embeddedFont>
    <p:embeddedFont>
      <p:font typeface="Poppins Black" panose="00000800000000000000"/>
      <p:bold r:id="rId31"/>
      <p:boldItalic r:id="rId32"/>
    </p:embeddedFont>
    <p:embeddedFont>
      <p:font typeface="Poppins Medium" panose="00000500000000000000"/>
      <p:regular r:id="rId33"/>
      <p:bold r:id="rId34"/>
      <p:italic r:id="rId35"/>
      <p:boldItalic r:id="rId36"/>
    </p:embeddedFont>
    <p:embeddedFont>
      <p:font typeface="Poppins" panose="0000080000000000000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49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font" Target="fonts/font12.fntdata"/><Relationship Id="rId37" Type="http://schemas.openxmlformats.org/officeDocument/2006/relationships/font" Target="fonts/font11.fntdata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0" name="Google Shape;300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b88a6fb949_0_2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" name="Google Shape;364;g2b88a6fb949_0_212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0" name="Google Shape;300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88a6fb949_0_3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" name="Google Shape;495;g2b88a6fb949_0_336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8"/>
          <p:cNvSpPr txBox="1"/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18" name="Google Shape;118;p19"/>
          <p:cNvSpPr txBox="1"/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19"/>
          <p:cNvSpPr txBox="1"/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20" name="Google Shape;120;p19"/>
          <p:cNvSpPr txBox="1"/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19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p21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/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22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hyperlink" Target="http://localhost:8888/notebooks/User Analytics_Telecom industry.ipynb?#Visualization" TargetMode="Externa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5832"/>
        </a:solidFill>
        <a:effectLst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6572250" y="-140265"/>
            <a:ext cx="6572250" cy="11684000"/>
          </a:xfrm>
          <a:custGeom>
            <a:avLst/>
            <a:gdLst/>
            <a:ahLst/>
            <a:cxnLst/>
            <a:rect l="l" t="t" r="r" b="b"/>
            <a:pathLst>
              <a:path w="6572250" h="11684000" extrusionOk="0">
                <a:moveTo>
                  <a:pt x="0" y="0"/>
                </a:moveTo>
                <a:lnTo>
                  <a:pt x="6572250" y="0"/>
                </a:lnTo>
                <a:lnTo>
                  <a:pt x="6572250" y="11684000"/>
                </a:lnTo>
                <a:lnTo>
                  <a:pt x="0" y="11684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 amt="56000"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25"/>
          <p:cNvSpPr/>
          <p:nvPr/>
        </p:nvSpPr>
        <p:spPr>
          <a:xfrm>
            <a:off x="0" y="-140265"/>
            <a:ext cx="6572250" cy="11684000"/>
          </a:xfrm>
          <a:custGeom>
            <a:avLst/>
            <a:gdLst/>
            <a:ahLst/>
            <a:cxnLst/>
            <a:rect l="l" t="t" r="r" b="b"/>
            <a:pathLst>
              <a:path w="6572250" h="11684000" extrusionOk="0">
                <a:moveTo>
                  <a:pt x="0" y="0"/>
                </a:moveTo>
                <a:lnTo>
                  <a:pt x="6572250" y="0"/>
                </a:lnTo>
                <a:lnTo>
                  <a:pt x="6572250" y="11684000"/>
                </a:lnTo>
                <a:lnTo>
                  <a:pt x="0" y="11684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 amt="56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61" name="Google Shape;161;p25"/>
          <p:cNvGrpSpPr/>
          <p:nvPr/>
        </p:nvGrpSpPr>
        <p:grpSpPr>
          <a:xfrm>
            <a:off x="13144500" y="0"/>
            <a:ext cx="5143500" cy="10277475"/>
            <a:chOff x="0" y="0"/>
            <a:chExt cx="6858000" cy="13703300"/>
          </a:xfrm>
        </p:grpSpPr>
        <p:sp>
          <p:nvSpPr>
            <p:cNvPr id="162" name="Google Shape;162;p25"/>
            <p:cNvSpPr/>
            <p:nvPr/>
          </p:nvSpPr>
          <p:spPr>
            <a:xfrm>
              <a:off x="0" y="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 extrusionOk="0">
                  <a:moveTo>
                    <a:pt x="0" y="0"/>
                  </a:moveTo>
                  <a:lnTo>
                    <a:pt x="6858000" y="0"/>
                  </a:lnTo>
                  <a:lnTo>
                    <a:pt x="6858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  <p:sp>
          <p:nvSpPr>
            <p:cNvPr id="163" name="Google Shape;163;p25"/>
            <p:cNvSpPr/>
            <p:nvPr/>
          </p:nvSpPr>
          <p:spPr>
            <a:xfrm rot="10800000" flipH="1">
              <a:off x="0" y="6845300"/>
              <a:ext cx="6858000" cy="6858000"/>
            </a:xfrm>
            <a:custGeom>
              <a:avLst/>
              <a:gdLst/>
              <a:ahLst/>
              <a:cxnLst/>
              <a:rect l="l" t="t" r="r" b="b"/>
              <a:pathLst>
                <a:path w="6858000" h="6858000" extrusionOk="0">
                  <a:moveTo>
                    <a:pt x="68580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858000" y="6858000"/>
                  </a:lnTo>
                  <a:lnTo>
                    <a:pt x="685800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64" name="Google Shape;164;p25"/>
          <p:cNvGrpSpPr/>
          <p:nvPr/>
        </p:nvGrpSpPr>
        <p:grpSpPr>
          <a:xfrm>
            <a:off x="-869950" y="7488555"/>
            <a:ext cx="14014450" cy="1807210"/>
            <a:chOff x="0" y="-57150"/>
            <a:chExt cx="3690994" cy="327512"/>
          </a:xfrm>
        </p:grpSpPr>
        <p:sp>
          <p:nvSpPr>
            <p:cNvPr id="165" name="Google Shape;165;p25"/>
            <p:cNvSpPr/>
            <p:nvPr/>
          </p:nvSpPr>
          <p:spPr>
            <a:xfrm>
              <a:off x="0" y="0"/>
              <a:ext cx="3690994" cy="270362"/>
            </a:xfrm>
            <a:custGeom>
              <a:avLst/>
              <a:gdLst/>
              <a:ahLst/>
              <a:cxnLst/>
              <a:rect l="l" t="t" r="r" b="b"/>
              <a:pathLst>
                <a:path w="3690994" h="270362" extrusionOk="0">
                  <a:moveTo>
                    <a:pt x="0" y="0"/>
                  </a:moveTo>
                  <a:lnTo>
                    <a:pt x="3690994" y="0"/>
                  </a:lnTo>
                  <a:lnTo>
                    <a:pt x="3690994" y="270362"/>
                  </a:lnTo>
                  <a:lnTo>
                    <a:pt x="0" y="270362"/>
                  </a:lnTo>
                  <a:close/>
                </a:path>
              </a:pathLst>
            </a:custGeom>
            <a:solidFill>
              <a:srgbClr val="77CFC2"/>
            </a:solidFill>
            <a:ln>
              <a:noFill/>
            </a:ln>
          </p:spPr>
        </p:sp>
        <p:sp>
          <p:nvSpPr>
            <p:cNvPr id="166" name="Google Shape;166;p25"/>
            <p:cNvSpPr txBox="1"/>
            <p:nvPr/>
          </p:nvSpPr>
          <p:spPr>
            <a:xfrm>
              <a:off x="0" y="-57150"/>
              <a:ext cx="3690994" cy="327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6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68" name="Google Shape;168;p25"/>
          <p:cNvSpPr txBox="1"/>
          <p:nvPr/>
        </p:nvSpPr>
        <p:spPr>
          <a:xfrm>
            <a:off x="594995" y="3329305"/>
            <a:ext cx="11891645" cy="385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7200" b="1" i="0" u="none" strike="noStrike" cap="none">
                <a:solidFill>
                  <a:srgbClr val="FFFFFF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User Analytics in the Telecommunication </a:t>
            </a:r>
            <a:endParaRPr lang="en-US" altLang="en-US" sz="7200" b="1" i="0" u="none" strike="noStrike" cap="none">
              <a:solidFill>
                <a:srgbClr val="FFFFFF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7200" b="1" i="0" u="none" strike="noStrike" cap="none">
                <a:solidFill>
                  <a:srgbClr val="FFFFFF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Industry -Overview</a:t>
            </a:r>
            <a:endParaRPr lang="en-US" sz="7200" b="1" i="0" u="none" strike="noStrike" cap="none">
              <a:solidFill>
                <a:srgbClr val="FFFFFF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677874" y="7905936"/>
            <a:ext cx="11808842" cy="208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Poppins Medium" panose="00000500000000000000"/>
                <a:ea typeface="Poppins Medium" panose="00000500000000000000"/>
                <a:cs typeface="Poppins Medium" panose="00000500000000000000"/>
                <a:sym typeface="Poppins Medium" panose="00000500000000000000"/>
              </a:rPr>
              <a:t>Chethana S S </a:t>
            </a:r>
            <a:endParaRPr lang="en-US" sz="4000" b="0" i="0" u="none" strike="noStrike" cap="none">
              <a:solidFill>
                <a:srgbClr val="000000"/>
              </a:solidFill>
              <a:latin typeface="Poppins Medium" panose="00000500000000000000"/>
              <a:ea typeface="Poppins Medium" panose="00000500000000000000"/>
              <a:cs typeface="Poppins Medium" panose="00000500000000000000"/>
              <a:sym typeface="Poppins Medium" panose="00000500000000000000"/>
            </a:endParaRPr>
          </a:p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000" b="0" i="0" u="none" strike="noStrike" cap="none">
                <a:solidFill>
                  <a:srgbClr val="000000"/>
                </a:solidFill>
                <a:latin typeface="Poppins Medium" panose="00000500000000000000"/>
                <a:ea typeface="Poppins Medium" panose="00000500000000000000"/>
                <a:cs typeface="Poppins Medium" panose="00000500000000000000"/>
                <a:sym typeface="Poppins Medium" panose="00000500000000000000"/>
              </a:rPr>
              <a:t>Nexthikes IT Solutions</a:t>
            </a:r>
            <a:endParaRPr lang="en-US" altLang="en-US" sz="4000" b="0" i="0" u="none" strike="noStrike" cap="none">
              <a:solidFill>
                <a:srgbClr val="000000"/>
              </a:solidFill>
              <a:latin typeface="Poppins Medium" panose="00000500000000000000"/>
              <a:ea typeface="Poppins Medium" panose="00000500000000000000"/>
              <a:cs typeface="Poppins Medium" panose="00000500000000000000"/>
              <a:sym typeface="Poppins Medium" panose="00000500000000000000"/>
            </a:endParaRPr>
          </a:p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0" i="0" u="none" strike="noStrike" cap="none">
              <a:solidFill>
                <a:srgbClr val="000000"/>
              </a:solidFill>
              <a:latin typeface="Poppins Medium" panose="00000500000000000000"/>
              <a:ea typeface="Poppins Medium" panose="00000500000000000000"/>
              <a:cs typeface="Poppins Medium" panose="00000500000000000000"/>
              <a:sym typeface="Poppins Medium" panose="00000500000000000000"/>
            </a:endParaRPr>
          </a:p>
        </p:txBody>
      </p:sp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12486005" y="0"/>
            <a:ext cx="580199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835" y="1144905"/>
            <a:ext cx="6856095" cy="47205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0" y="369570"/>
            <a:ext cx="7856220" cy="126301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4000" b="1" i="0">
                <a:latin typeface="+mj-lt"/>
                <a:ea typeface="system-ui"/>
                <a:cs typeface="+mj-lt"/>
              </a:rPr>
              <a:t>    Top 10 Customers per Metric</a:t>
            </a:r>
            <a:endParaRPr lang="en-US" altLang="zh-CN" sz="4000" b="1" i="0">
              <a:latin typeface="+mj-lt"/>
              <a:ea typeface="system-ui"/>
              <a:cs typeface="+mj-lt"/>
            </a:endParaRPr>
          </a:p>
          <a:p>
            <a:pPr marL="0" indent="0" algn="r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rgbClr val="616161"/>
              </a:solidFill>
              <a:latin typeface="menlo"/>
              <a:ea typeface="menlo"/>
            </a:endParaRPr>
          </a:p>
          <a:p>
            <a:pPr marL="0" indent="0" algn="r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rgbClr val="616161"/>
              </a:solidFill>
              <a:latin typeface="menlo"/>
              <a:ea typeface="menlo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449435" y="369570"/>
            <a:ext cx="7821930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4000" b="1" i="0">
                <a:latin typeface="+mj-lt"/>
                <a:ea typeface="system-ui"/>
                <a:cs typeface="+mj-lt"/>
              </a:rPr>
              <a:t>Customer Engagement Clustering (K=3)</a:t>
            </a:r>
            <a:endParaRPr lang="en-US" altLang="zh-CN" sz="4000" b="1" i="0">
              <a:latin typeface="+mj-lt"/>
              <a:ea typeface="system-ui"/>
              <a:cs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775" y="1870710"/>
            <a:ext cx="7839075" cy="49250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994775" y="7122160"/>
            <a:ext cx="9056370" cy="3046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b="1"/>
              <a:t>Users in the high-engagement cluster could receive special offers or more frequent updates.</a:t>
            </a:r>
            <a:endParaRPr lang="en-US" altLang="zh-CN" sz="3200" b="1"/>
          </a:p>
          <a:p>
            <a:endParaRPr lang="en-US" altLang="zh-CN" sz="3200" b="1"/>
          </a:p>
          <a:p>
            <a:r>
              <a:rPr lang="en-US" altLang="zh-CN" sz="3200" b="1"/>
              <a:t>Users in low-engagement clusters might need targeted campaigns to increase activity.</a:t>
            </a:r>
            <a:endParaRPr lang="en-US" altLang="zh-CN" sz="3200" b="1"/>
          </a:p>
        </p:txBody>
      </p:sp>
      <p:sp>
        <p:nvSpPr>
          <p:cNvPr id="7" name="Text Box 6"/>
          <p:cNvSpPr txBox="1"/>
          <p:nvPr/>
        </p:nvSpPr>
        <p:spPr>
          <a:xfrm>
            <a:off x="502285" y="6304280"/>
            <a:ext cx="8336280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200" b="1" i="0">
                <a:latin typeface="+mj-lt"/>
                <a:ea typeface="system-ui"/>
                <a:cs typeface="+mj-lt"/>
              </a:rPr>
              <a:t>Visualize the Clusters (Optional, using PCA)</a:t>
            </a:r>
            <a:endParaRPr lang="en-US" altLang="zh-CN" sz="3200" b="1" i="0">
              <a:latin typeface="+mj-lt"/>
              <a:ea typeface="system-ui"/>
              <a:cs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" y="7379970"/>
            <a:ext cx="6864985" cy="2907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645160"/>
            <a:ext cx="942848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600" b="1" i="0">
                <a:latin typeface="+mj-lt"/>
                <a:ea typeface="system-ui"/>
                <a:cs typeface="+mj-lt"/>
              </a:rPr>
              <a:t>Compute Min, Max, Avg, Total Per Cluster</a:t>
            </a:r>
            <a:endParaRPr lang="en-US" altLang="zh-CN" sz="3600" b="1" i="0">
              <a:latin typeface="+mj-lt"/>
              <a:ea typeface="system-ui"/>
              <a:cs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1629410"/>
            <a:ext cx="7439025" cy="43338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0144760" y="645160"/>
            <a:ext cx="6483985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800"/>
              </a:spcBef>
              <a:spcAft>
                <a:spcPts val="1100"/>
              </a:spcAft>
            </a:pPr>
            <a:r>
              <a:rPr lang="en-US" altLang="zh-CN" sz="3600" b="1" i="0">
                <a:latin typeface="+mj-lt"/>
                <a:ea typeface="system-ui"/>
                <a:cs typeface="+mj-lt"/>
              </a:rPr>
              <a:t>Visualize Cluster Metrics</a:t>
            </a:r>
            <a:endParaRPr lang="en-US" altLang="zh-CN" sz="3600" b="1" i="0">
              <a:latin typeface="+mj-lt"/>
              <a:ea typeface="system-ui"/>
              <a:cs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795" y="1629410"/>
            <a:ext cx="6457950" cy="569595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9861550" y="7664450"/>
            <a:ext cx="7869555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2800" b="1" i="0">
                <a:latin typeface="+mj-lt"/>
                <a:ea typeface="system-ui"/>
                <a:cs typeface="+mj-lt"/>
              </a:rPr>
              <a:t>1.Cluster 0 shows low data usage </a:t>
            </a:r>
            <a:endParaRPr lang="en-US" altLang="zh-CN" sz="2800" b="1" i="0">
              <a:latin typeface="+mj-lt"/>
              <a:ea typeface="system-ui"/>
              <a:cs typeface="+mj-lt"/>
            </a:endParaRPr>
          </a:p>
          <a:p>
            <a:pPr marL="0" indent="0" algn="l"/>
            <a:r>
              <a:rPr lang="en-US" altLang="zh-CN" sz="2800" b="1" i="0">
                <a:latin typeface="+mj-lt"/>
                <a:ea typeface="system-ui"/>
                <a:cs typeface="+mj-lt"/>
              </a:rPr>
              <a:t>2.Cluster 1 shows moderate usage across all metrics </a:t>
            </a:r>
            <a:endParaRPr lang="en-US" altLang="zh-CN" sz="2800" b="1" i="0">
              <a:latin typeface="+mj-lt"/>
              <a:ea typeface="system-ui"/>
              <a:cs typeface="+mj-lt"/>
            </a:endParaRPr>
          </a:p>
          <a:p>
            <a:pPr marL="0" indent="0" algn="l"/>
            <a:r>
              <a:rPr lang="en-US" altLang="zh-CN" sz="2800" b="1" i="0">
                <a:latin typeface="+mj-lt"/>
                <a:ea typeface="system-ui"/>
                <a:cs typeface="+mj-lt"/>
              </a:rPr>
              <a:t>3.Cluster 2 has very high data, long sessions, and many sessions, indicating heavy/power users highly engaged with the network.</a:t>
            </a:r>
            <a:endParaRPr lang="en-US" altLang="zh-CN" sz="2800" b="1" i="0">
              <a:latin typeface="+mj-lt"/>
              <a:ea typeface="system-ui"/>
              <a:cs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Text Box 0"/>
          <p:cNvSpPr txBox="1"/>
          <p:nvPr/>
        </p:nvSpPr>
        <p:spPr>
          <a:xfrm>
            <a:off x="581025" y="682625"/>
            <a:ext cx="7292340" cy="18173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600" b="1" i="0">
                <a:latin typeface="+mj-lt"/>
                <a:ea typeface="system-ui"/>
                <a:cs typeface="+mj-lt"/>
              </a:rPr>
              <a:t>Bar plot for Top 10 users by Traffic</a:t>
            </a:r>
            <a:endParaRPr lang="en-US" altLang="zh-CN" sz="3600" b="1" i="0">
              <a:latin typeface="+mj-lt"/>
              <a:ea typeface="system-ui"/>
              <a:cs typeface="+mj-lt"/>
            </a:endParaRPr>
          </a:p>
          <a:p>
            <a:pPr marL="0" indent="0" algn="r">
              <a:spcBef>
                <a:spcPct val="0"/>
              </a:spcBef>
              <a:spcAft>
                <a:spcPct val="0"/>
              </a:spcAft>
            </a:pPr>
            <a:endParaRPr lang="en-US" altLang="zh-CN" sz="3600" b="1" i="0">
              <a:solidFill>
                <a:srgbClr val="616161"/>
              </a:solidFill>
              <a:latin typeface="+mj-lt"/>
              <a:ea typeface="system-ui"/>
              <a:cs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90" y="2252345"/>
            <a:ext cx="9222105" cy="42811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80390" y="6802120"/>
            <a:ext cx="9361805" cy="248094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3200" b="1"/>
              <a:t>The bar chart of the Top 10 YouTube Users by Traffic Usage provides a clear view of user engagement on YouTube. Key insights include:</a:t>
            </a:r>
            <a:endParaRPr lang="en-US" altLang="zh-CN" sz="3200" b="1"/>
          </a:p>
          <a:p>
            <a:endParaRPr lang="en-US" altLang="zh-CN" sz="3200" b="1"/>
          </a:p>
          <a:p>
            <a:pPr indent="0">
              <a:buFont typeface="Arial" panose="020B0604020202020204"/>
              <a:buNone/>
            </a:pPr>
            <a:r>
              <a:rPr lang="en-US" altLang="zh-CN" sz="3200" b="1">
                <a:highlight>
                  <a:srgbClr val="FFFF00"/>
                </a:highlight>
              </a:rPr>
              <a:t>High Traffic Users:</a:t>
            </a:r>
            <a:r>
              <a:rPr lang="en-US" altLang="zh-CN" sz="3200" b="1"/>
              <a:t> Identify users with the highest data usage, which may highlight heavy YouTube consumers.</a:t>
            </a:r>
            <a:endParaRPr lang="en-US" altLang="zh-CN" sz="3200" b="1"/>
          </a:p>
        </p:txBody>
      </p:sp>
      <p:sp>
        <p:nvSpPr>
          <p:cNvPr id="5" name="Text Box 4"/>
          <p:cNvSpPr txBox="1"/>
          <p:nvPr/>
        </p:nvSpPr>
        <p:spPr>
          <a:xfrm>
            <a:off x="11914505" y="682308"/>
            <a:ext cx="5080000" cy="119888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600" b="1" i="0">
                <a:latin typeface="+mj-lt"/>
                <a:ea typeface="system-ui"/>
                <a:cs typeface="+mj-lt"/>
              </a:rPr>
              <a:t>Top 3 Most Used Applications</a:t>
            </a:r>
            <a:endParaRPr lang="en-US" altLang="zh-CN" sz="3600" b="1" i="0">
              <a:latin typeface="+mj-lt"/>
              <a:ea typeface="system-ui"/>
              <a:cs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070" y="2252980"/>
            <a:ext cx="6323965" cy="43954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1102340" y="7206615"/>
            <a:ext cx="6932930" cy="25533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b="1">
                <a:highlight>
                  <a:srgbClr val="FFFF00"/>
                </a:highlight>
              </a:rPr>
              <a:t>Traffic Distribution:</a:t>
            </a:r>
            <a:r>
              <a:rPr lang="en-US" altLang="zh-CN" sz="3200" b="1"/>
              <a:t> The chart highlights the applications with the highest traffic usage, showing which apps are most dominant in terms of user data consumption.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04190" y="549275"/>
            <a:ext cx="7890510" cy="135318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600" b="1" i="0">
                <a:latin typeface="+mj-lt"/>
                <a:ea typeface="system-ui"/>
                <a:cs typeface="+mj-lt"/>
              </a:rPr>
              <a:t>Elbow Method to Find Optimal k</a:t>
            </a:r>
            <a:endParaRPr lang="en-US" altLang="zh-CN" sz="3600" b="1" i="0">
              <a:latin typeface="+mj-lt"/>
              <a:ea typeface="system-ui"/>
              <a:cs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1583055"/>
            <a:ext cx="8524875" cy="47720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0318115" y="549275"/>
            <a:ext cx="6368415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600" b="1" i="0">
                <a:latin typeface="+mj-lt"/>
                <a:ea typeface="system-ui"/>
                <a:cs typeface="+mj-lt"/>
              </a:rPr>
              <a:t>Visualize Clusters (PCA 2D Plot)</a:t>
            </a:r>
            <a:endParaRPr lang="en-US" altLang="zh-CN" sz="3600" b="1" i="0">
              <a:latin typeface="+mj-lt"/>
              <a:ea typeface="system-ui"/>
              <a:cs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635" y="1583055"/>
            <a:ext cx="7213600" cy="444119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9834880" y="6148070"/>
            <a:ext cx="8452485" cy="413893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000" b="1"/>
              <a:t>Cluster Separation: The plot shows how users are grouped based on their engagement metrics, with color indicating different clusters (e.g., k=3 clusters).</a:t>
            </a:r>
            <a:endParaRPr lang="en-US" altLang="zh-CN" sz="2000" b="1"/>
          </a:p>
          <a:p>
            <a:endParaRPr lang="en-US" altLang="zh-CN" sz="2000" b="1"/>
          </a:p>
          <a:p>
            <a:r>
              <a:rPr lang="en-US" altLang="zh-CN" sz="2000" b="1"/>
              <a:t>Dimensionality Reduction: By reducing the data to two principal components, the plot offers a clearer view of user segmentation, making it easier to interpret complex patterns.</a:t>
            </a:r>
            <a:endParaRPr lang="en-US" altLang="zh-CN" sz="2000" b="1"/>
          </a:p>
          <a:p>
            <a:endParaRPr lang="en-US" altLang="zh-CN" sz="2000" b="1"/>
          </a:p>
          <a:p>
            <a:r>
              <a:rPr lang="en-US" altLang="zh-CN" sz="2000" b="1"/>
              <a:t>Engagement Patterns: Users are color-coded according to their assigned cluster, helping identify behavior patterns within the groups.</a:t>
            </a:r>
            <a:endParaRPr lang="en-US" altLang="zh-CN" sz="2000" b="1"/>
          </a:p>
        </p:txBody>
      </p:sp>
      <p:sp>
        <p:nvSpPr>
          <p:cNvPr id="12" name="Text Box 11"/>
          <p:cNvSpPr txBox="1"/>
          <p:nvPr/>
        </p:nvSpPr>
        <p:spPr>
          <a:xfrm>
            <a:off x="504190" y="6675755"/>
            <a:ext cx="8196580" cy="3681095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2400" b="1"/>
              <a:t>The Elbow Method plot helps determine the optimal number of clusters (k) for K-Means clustering by examining the inertia (sum of squared distances from each point to its assigned cluster center) for different values of k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61620" y="393700"/>
            <a:ext cx="9144000" cy="1263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600" b="1">
                <a:latin typeface="+mj-lt"/>
                <a:ea typeface="system-ui"/>
                <a:cs typeface="+mj-lt"/>
                <a:sym typeface="+mn-ea"/>
              </a:rPr>
              <a:t>Experience Analysis</a:t>
            </a:r>
            <a:endParaRPr lang="en-US" altLang="zh-CN" sz="3600" b="1" i="0">
              <a:latin typeface="+mj-lt"/>
              <a:ea typeface="system-ui"/>
              <a:cs typeface="+mj-lt"/>
            </a:endParaRPr>
          </a:p>
          <a:p>
            <a:pPr marL="0" indent="0" algn="r">
              <a:spcBef>
                <a:spcPct val="0"/>
              </a:spcBef>
              <a:spcAft>
                <a:spcPct val="0"/>
              </a:spcAft>
            </a:pPr>
            <a:endParaRPr lang="en-US" altLang="zh-CN" sz="3600" b="1">
              <a:solidFill>
                <a:srgbClr val="616161"/>
              </a:solidFill>
              <a:latin typeface="+mj-lt"/>
              <a:ea typeface="menlo"/>
              <a:cs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" y="1251585"/>
            <a:ext cx="7134225" cy="47815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405620" y="720725"/>
            <a:ext cx="5080000" cy="1632585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200" b="1" i="0">
                <a:latin typeface="+mj-lt"/>
                <a:ea typeface="system-ui"/>
                <a:cs typeface="+mj-lt"/>
              </a:rPr>
              <a:t>Average RTT ● Handset type</a:t>
            </a:r>
            <a:endParaRPr lang="en-US" altLang="zh-CN" sz="3200" b="1" i="0">
              <a:latin typeface="+mj-lt"/>
              <a:ea typeface="system-ui"/>
              <a:cs typeface="+mj-lt"/>
            </a:endParaRPr>
          </a:p>
          <a:p>
            <a:pPr marL="0" indent="0" algn="r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616161"/>
                </a:solidFill>
                <a:latin typeface="menlo"/>
                <a:ea typeface="menlo"/>
              </a:rPr>
              <a:t>[458]:</a:t>
            </a:r>
            <a:endParaRPr lang="en-US" altLang="zh-CN" sz="1600">
              <a:solidFill>
                <a:srgbClr val="616161"/>
              </a:solidFill>
              <a:latin typeface="menlo"/>
              <a:ea typeface="menlo"/>
            </a:endParaRPr>
          </a:p>
          <a:p>
            <a:pPr marL="0" indent="0" algn="r"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solidFill>
                <a:srgbClr val="616161"/>
              </a:solidFill>
              <a:latin typeface="menlo"/>
              <a:ea typeface="menl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310" y="1790700"/>
            <a:ext cx="6664325" cy="44678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92455" y="6267768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200" b="1" i="0">
                <a:latin typeface="+mj-lt"/>
                <a:ea typeface="system-ui"/>
                <a:cs typeface="+mj-lt"/>
              </a:rPr>
              <a:t>Average Throughput per Handset Type:</a:t>
            </a:r>
            <a:endParaRPr lang="en-US" altLang="zh-CN" sz="3200" b="1" i="0">
              <a:latin typeface="+mj-lt"/>
              <a:ea typeface="system-ui"/>
              <a:cs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44410"/>
            <a:ext cx="6530975" cy="282638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392545" y="7344410"/>
            <a:ext cx="7503160" cy="25533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b="1"/>
              <a:t>This bar chart visualizes the Top 10 Handset Brands by Average Throughput, showcasing which brands deliver the highest average network throughput (in kbps).</a:t>
            </a:r>
            <a:endParaRPr lang="en-US" altLang="zh-CN" sz="3200" b="1"/>
          </a:p>
        </p:txBody>
      </p:sp>
      <p:sp>
        <p:nvSpPr>
          <p:cNvPr id="14" name="Text Box 13"/>
          <p:cNvSpPr txBox="1"/>
          <p:nvPr/>
        </p:nvSpPr>
        <p:spPr>
          <a:xfrm>
            <a:off x="15285720" y="1911985"/>
            <a:ext cx="3002280" cy="56927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800" b="1"/>
              <a:t>This bar chart visualizes the Top 10 Handset Types by Average RTT (Round-Trip Time), comparing how different handset types perform in terms of network latency.</a:t>
            </a:r>
            <a:endParaRPr lang="en-US" altLang="zh-CN" sz="28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Text Box 0"/>
          <p:cNvSpPr txBox="1"/>
          <p:nvPr/>
        </p:nvSpPr>
        <p:spPr>
          <a:xfrm>
            <a:off x="619760" y="703263"/>
            <a:ext cx="5080000" cy="64516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600" b="1" i="0">
                <a:latin typeface="+mj-lt"/>
                <a:ea typeface="system-ui"/>
                <a:cs typeface="+mj-lt"/>
              </a:rPr>
              <a:t>Compute &amp; report</a:t>
            </a:r>
            <a:endParaRPr lang="en-US" altLang="zh-CN" sz="3600" b="1" i="0">
              <a:latin typeface="+mj-lt"/>
              <a:ea typeface="system-ui"/>
              <a:cs typeface="+mj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43205" y="1602740"/>
            <a:ext cx="9906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 b="1">
                <a:latin typeface="+mj-lt"/>
                <a:cs typeface="+mj-lt"/>
              </a:rPr>
              <a:t>Distribution of Average Throughput per Handset Type</a:t>
            </a:r>
            <a:endParaRPr lang="en-US" altLang="en-US" sz="3600" b="1">
              <a:latin typeface="+mj-lt"/>
              <a:cs typeface="+mj-lt"/>
            </a:endParaRPr>
          </a:p>
          <a:p>
            <a:endParaRPr lang="en-US" altLang="en-US" sz="3600" b="1">
              <a:latin typeface="+mj-lt"/>
              <a:cs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205" y="2875280"/>
            <a:ext cx="7978775" cy="42951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7170420"/>
            <a:ext cx="970978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800" b="1"/>
              <a:t>1.Right-skewed: Most handsets fall in the lower throughput range, while a few models have very high throughput.</a:t>
            </a:r>
            <a:endParaRPr lang="en-US" altLang="en-US" sz="2800" b="1"/>
          </a:p>
          <a:p>
            <a:r>
              <a:rPr lang="en-US" altLang="en-US" sz="2800" b="1"/>
              <a:t>2.Outliers: A small number of high-end devices might cause long tails.</a:t>
            </a:r>
            <a:endParaRPr lang="en-US" altLang="en-US" sz="2800" b="1"/>
          </a:p>
          <a:p>
            <a:r>
              <a:rPr lang="en-US" altLang="en-US" sz="2800" b="1"/>
              <a:t>3.Performance gap: There’s a significant performance difference between handset types in network quality.</a:t>
            </a:r>
            <a:endParaRPr lang="en-US" sz="2800" b="1"/>
          </a:p>
        </p:txBody>
      </p:sp>
      <p:sp>
        <p:nvSpPr>
          <p:cNvPr id="10" name="Text Box 9"/>
          <p:cNvSpPr txBox="1"/>
          <p:nvPr/>
        </p:nvSpPr>
        <p:spPr>
          <a:xfrm>
            <a:off x="9490710" y="1348740"/>
            <a:ext cx="7715885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600" b="1" i="0">
                <a:latin typeface="+mj-lt"/>
                <a:ea typeface="system-ui"/>
                <a:cs typeface="+mj-lt"/>
              </a:rPr>
              <a:t>Average TCP Retransmission per Handset Type</a:t>
            </a:r>
            <a:endParaRPr lang="en-US" altLang="zh-CN" sz="3600" b="1" i="0">
              <a:latin typeface="+mj-lt"/>
              <a:ea typeface="system-ui"/>
              <a:cs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710" y="2547620"/>
            <a:ext cx="8181975" cy="462280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9709785" y="7369175"/>
            <a:ext cx="91440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"</a:t>
            </a:r>
            <a:r>
              <a:rPr lang="en-US" altLang="en-US" sz="2800" b="1">
                <a:latin typeface="+mj-lt"/>
                <a:cs typeface="+mj-lt"/>
              </a:rPr>
              <a:t>High retransmission may indicate.</a:t>
            </a:r>
            <a:endParaRPr lang="en-US" altLang="en-US" sz="2800" b="1">
              <a:latin typeface="+mj-lt"/>
              <a:cs typeface="+mj-lt"/>
            </a:endParaRPr>
          </a:p>
          <a:p>
            <a:r>
              <a:rPr lang="en-US" altLang="en-US" sz="2800" b="1">
                <a:latin typeface="+mj-lt"/>
                <a:cs typeface="+mj-lt"/>
              </a:rPr>
              <a:t>Poor network quality for those handsets.</a:t>
            </a:r>
            <a:endParaRPr lang="en-US" altLang="en-US" sz="2800" b="1">
              <a:latin typeface="+mj-lt"/>
              <a:cs typeface="+mj-lt"/>
            </a:endParaRPr>
          </a:p>
          <a:p>
            <a:r>
              <a:rPr lang="en-US" altLang="en-US" sz="2800" b="1">
                <a:latin typeface="+mj-lt"/>
                <a:cs typeface="+mj-lt"/>
              </a:rPr>
              <a:t>Older or budget phones with weaker antennas or chipsets</a:t>
            </a:r>
            <a:endParaRPr lang="en-US" sz="2800" b="1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ED"/>
        </a:solidFill>
        <a:effectLst/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Text Box 0"/>
          <p:cNvSpPr txBox="1"/>
          <p:nvPr/>
        </p:nvSpPr>
        <p:spPr>
          <a:xfrm>
            <a:off x="184785" y="544830"/>
            <a:ext cx="9144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600" b="1">
                <a:latin typeface="+mj-lt"/>
                <a:cs typeface="+mj-lt"/>
              </a:rPr>
              <a:t>Engagement_Score and Experience_Score</a:t>
            </a:r>
            <a:endParaRPr lang="en-US" altLang="en-US" sz="3600" b="1">
              <a:latin typeface="+mj-lt"/>
              <a:cs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2061845"/>
            <a:ext cx="6816725" cy="35083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875520" y="544513"/>
            <a:ext cx="5080000" cy="64516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600" b="1" i="0">
                <a:latin typeface="+mj-lt"/>
                <a:ea typeface="system-ui"/>
                <a:cs typeface="+mj-lt"/>
              </a:rPr>
              <a:t>Visualization</a:t>
            </a:r>
            <a:r>
              <a:rPr lang="en-US" altLang="zh-CN" sz="1600" b="0" i="0" u="sng">
                <a:solidFill>
                  <a:srgbClr val="0D47A1"/>
                </a:solidFill>
                <a:latin typeface="system-ui"/>
                <a:ea typeface="system-ui"/>
                <a:hlinkClick r:id="rId2"/>
              </a:rPr>
              <a:t>¶</a:t>
            </a:r>
            <a:endParaRPr lang="en-US" altLang="zh-CN" sz="1600" b="0" i="0" u="sng">
              <a:solidFill>
                <a:srgbClr val="0D47A1"/>
              </a:solidFill>
              <a:latin typeface="system-ui"/>
              <a:ea typeface="system-ui"/>
              <a:hlinkClick r:id="rId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570" y="1320165"/>
            <a:ext cx="8847455" cy="58534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047355" y="7423150"/>
            <a:ext cx="9754870" cy="23069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600" b="1">
                <a:latin typeface="+mj-lt"/>
                <a:cs typeface="+mj-lt"/>
              </a:rPr>
              <a:t>This scatter plot visualizes the relationship between Engagement Score and Experience Score, with points colored according to their Engagement Score.</a:t>
            </a:r>
            <a:endParaRPr lang="en-US" altLang="zh-CN" sz="3600" b="1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6B"/>
        </a:solidFill>
        <a:effectLst/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408305" y="394653"/>
            <a:ext cx="5080000" cy="706755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800"/>
              </a:spcBef>
              <a:spcAft>
                <a:spcPts val="1100"/>
              </a:spcAft>
            </a:pPr>
            <a:r>
              <a:rPr lang="en-US" altLang="zh-CN" sz="4000" b="1" i="0">
                <a:latin typeface="+mj-lt"/>
                <a:ea typeface="system-ui"/>
                <a:cs typeface="+mj-lt"/>
              </a:rPr>
              <a:t>Regression model</a:t>
            </a:r>
            <a:endParaRPr lang="en-US" altLang="zh-CN" sz="4000" b="1" i="0">
              <a:latin typeface="+mj-lt"/>
              <a:ea typeface="system-ui"/>
              <a:cs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336040"/>
            <a:ext cx="8896350" cy="505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345" y="1595755"/>
            <a:ext cx="8048625" cy="54006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698990" y="394970"/>
            <a:ext cx="8408035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3600" b="1" i="0">
                <a:latin typeface="+mj-lt"/>
                <a:ea typeface="system-ui"/>
                <a:cs typeface="+mj-lt"/>
              </a:rPr>
              <a:t>k-means (k=2) clustering on the engagement &amp; the experience score</a:t>
            </a:r>
            <a:endParaRPr lang="en-US" altLang="zh-CN" sz="3600" b="1" i="0">
              <a:latin typeface="+mj-lt"/>
              <a:ea typeface="system-ui"/>
              <a:cs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345" y="7237095"/>
            <a:ext cx="7898130" cy="291274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08305" y="6689725"/>
            <a:ext cx="9144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600" b="1"/>
              <a:t>Satisfaction score</a:t>
            </a:r>
            <a:endParaRPr lang="en-US" sz="3600" b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5" y="7439660"/>
            <a:ext cx="8896985" cy="25076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ED"/>
        </a:solidFill>
        <a:effectLst/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870" y="2289810"/>
            <a:ext cx="8553450" cy="45148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55295" y="640715"/>
            <a:ext cx="150622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 b="1"/>
              <a:t>This scatter plot visualizes user clusters based on Engagement Score and Experience Score</a:t>
            </a:r>
            <a:endParaRPr lang="en-US" sz="4000" b="1"/>
          </a:p>
        </p:txBody>
      </p:sp>
      <p:sp>
        <p:nvSpPr>
          <p:cNvPr id="8" name="Text Box 7"/>
          <p:cNvSpPr txBox="1"/>
          <p:nvPr/>
        </p:nvSpPr>
        <p:spPr>
          <a:xfrm>
            <a:off x="9567545" y="2065655"/>
            <a:ext cx="8331835" cy="50158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3200" b="1"/>
              <a:t>Cluster Separation: The plot shows how users are grouped according to their engagement and experience, with each cluster represented by a distinct color.</a:t>
            </a:r>
            <a:endParaRPr lang="en-US" altLang="zh-CN" sz="3200" b="1"/>
          </a:p>
          <a:p>
            <a:endParaRPr lang="en-US" altLang="zh-CN" sz="3200" b="1"/>
          </a:p>
          <a:p>
            <a:r>
              <a:rPr lang="en-US" altLang="zh-CN" sz="3200" b="1"/>
              <a:t>Cluster Behavior: By analyzing the distribution of clusters, you can identify groups of users with similar behaviors or needs, helping tailor strategies for each cluster.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ED"/>
        </a:solidFill>
        <a:effectLst/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/>
          <p:nvPr/>
        </p:nvPicPr>
        <p:blipFill>
          <a:blip r:embed="rId1"/>
          <a:stretch>
            <a:fillRect/>
          </a:stretch>
        </p:blipFill>
        <p:spPr>
          <a:xfrm>
            <a:off x="2444115" y="635"/>
            <a:ext cx="13267055" cy="102857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F25"/>
        </a:solidFill>
        <a:effectLst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/>
        </p:nvSpPr>
        <p:spPr>
          <a:xfrm rot="5400000">
            <a:off x="10927211" y="4165902"/>
            <a:ext cx="10287000" cy="1427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8000" b="1" i="0" u="none" strike="noStrike" cap="none">
                <a:solidFill>
                  <a:srgbClr val="FFFFFF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Global Objective</a:t>
            </a:r>
            <a:endParaRPr lang="en-US" altLang="en-US" sz="8000" b="1" i="0" u="none" strike="noStrike" cap="none">
              <a:solidFill>
                <a:srgbClr val="FFFFFF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767715" y="5633720"/>
            <a:ext cx="3893820" cy="437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marR="0" lvl="1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en-US" sz="2400" b="1" i="0" u="none" strike="noStrike" cap="none">
              <a:solidFill>
                <a:srgbClr val="000000"/>
              </a:solidFill>
              <a:latin typeface="Poppins Medium" panose="00000500000000000000"/>
              <a:ea typeface="Poppins Medium" panose="00000500000000000000"/>
              <a:cs typeface="Poppins Medium" panose="00000500000000000000"/>
              <a:sym typeface="Poppins Medium" panose="00000500000000000000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6702425" y="-635"/>
            <a:ext cx="8023860" cy="102876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0" y="-635"/>
            <a:ext cx="6703060" cy="10287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3600" b="1">
                <a:solidFill>
                  <a:schemeClr val="bg1"/>
                </a:solidFill>
              </a:rPr>
              <a:t>Objective:</a:t>
            </a:r>
            <a:endParaRPr lang="en-US" altLang="en-US" sz="3600" b="1">
              <a:solidFill>
                <a:schemeClr val="bg1"/>
              </a:solidFill>
            </a:endParaRPr>
          </a:p>
          <a:p>
            <a:r>
              <a:rPr lang="en-US" altLang="en-US" sz="3600"/>
              <a:t>Use user analytics to better understand customer behaviors, preferences, and service experience, leading to improved business decisions and customer satisfaction.</a:t>
            </a:r>
            <a:endParaRPr lang="en-US" altLang="en-US" sz="3600"/>
          </a:p>
          <a:p>
            <a:endParaRPr lang="en-US" altLang="en-US" sz="3600"/>
          </a:p>
          <a:p>
            <a:r>
              <a:rPr lang="en-US" altLang="en-US" sz="3600" b="1">
                <a:solidFill>
                  <a:schemeClr val="bg1"/>
                </a:solidFill>
              </a:rPr>
              <a:t>Sub-Objectives:</a:t>
            </a:r>
            <a:endParaRPr lang="en-US" altLang="en-US" sz="3600" b="1">
              <a:solidFill>
                <a:schemeClr val="bg1"/>
              </a:solidFill>
            </a:endParaRPr>
          </a:p>
          <a:p>
            <a:endParaRPr lang="en-US" altLang="en-US" sz="3600"/>
          </a:p>
          <a:p>
            <a:r>
              <a:rPr lang="en-US" altLang="en-US" sz="3600" b="1"/>
              <a:t>User Overview Analysis</a:t>
            </a:r>
            <a:endParaRPr lang="en-US" altLang="en-US" sz="3600" b="1"/>
          </a:p>
          <a:p>
            <a:endParaRPr lang="en-US" altLang="en-US" sz="3600" b="1"/>
          </a:p>
          <a:p>
            <a:r>
              <a:rPr lang="en-US" altLang="en-US" sz="3600" b="1"/>
              <a:t>User Engagement Analysis</a:t>
            </a:r>
            <a:endParaRPr lang="en-US" altLang="en-US" sz="3600" b="1"/>
          </a:p>
          <a:p>
            <a:endParaRPr lang="en-US" altLang="en-US" sz="3600" b="1"/>
          </a:p>
          <a:p>
            <a:r>
              <a:rPr lang="en-US" altLang="en-US" sz="3600" b="1"/>
              <a:t>User Experience Analysis</a:t>
            </a:r>
            <a:endParaRPr lang="en-US" altLang="en-US" sz="3600" b="1"/>
          </a:p>
          <a:p>
            <a:endParaRPr lang="en-US" altLang="en-US" sz="3600" b="1"/>
          </a:p>
          <a:p>
            <a:r>
              <a:rPr lang="en-US" altLang="en-US" sz="3600" b="1"/>
              <a:t>User Satisfaction Analysis</a:t>
            </a:r>
            <a:endParaRPr lang="en-US" altLang="en-US" sz="36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ED"/>
        </a:solidFill>
        <a:effectLst/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ChatGPT Image Apr 28, 2025, 12_01_47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266700"/>
            <a:ext cx="146304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7ED"/>
        </a:solidFill>
        <a:effectLst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14750" y="0"/>
            <a:ext cx="102743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472982" y="336024"/>
            <a:ext cx="8880600" cy="995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0" i="0" u="sng" strike="noStrike" cap="none">
                <a:solidFill>
                  <a:schemeClr val="tx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Purpose:</a:t>
            </a:r>
            <a:endParaRPr lang="en-US" altLang="en-US" sz="2800" b="0" i="0" u="sng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0" i="0" u="none" strike="noStrike" cap="none">
                <a:solidFill>
                  <a:schemeClr val="tx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Gain a basic understanding of the telecom user base.</a:t>
            </a: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0" i="0" u="sng" strike="noStrike" cap="none">
                <a:solidFill>
                  <a:schemeClr val="tx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Key Points to Cover:</a:t>
            </a:r>
            <a:endParaRPr lang="en-US" altLang="en-US" sz="2800" b="0" i="0" u="sng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0" i="0" u="none" strike="noStrike" cap="none">
                <a:solidFill>
                  <a:schemeClr val="tx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Profile the users by demographics (e.g., age, location, device brand).</a:t>
            </a: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0" i="0" u="none" strike="noStrike" cap="none">
                <a:solidFill>
                  <a:schemeClr val="tx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Identify user segments based on usage behavior.</a:t>
            </a: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0" i="0" u="none" strike="noStrike" cap="none">
                <a:solidFill>
                  <a:schemeClr val="tx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Analyze subscription types (prepaid vs. postpaid) and service plans.</a:t>
            </a: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0" i="0" u="none" strike="noStrike" cap="none">
                <a:solidFill>
                  <a:schemeClr val="tx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Understand handset preferences and network access patterns.</a:t>
            </a: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0" i="0" u="sng" strike="noStrike" cap="none">
                <a:solidFill>
                  <a:schemeClr val="tx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Goal:</a:t>
            </a:r>
            <a:endParaRPr lang="en-US" altLang="en-US" sz="2800" b="0" i="0" u="sng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0" i="0" u="none" strike="noStrike" cap="none">
                <a:solidFill>
                  <a:schemeClr val="tx1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Build customer personas and find target groups for focused marketing.</a:t>
            </a:r>
            <a:endParaRPr lang="en-US" altLang="en-US" sz="2800" b="0" i="0" u="none" strike="noStrike" cap="none">
              <a:solidFill>
                <a:schemeClr val="tx1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14050645" y="1627505"/>
            <a:ext cx="3457575" cy="373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5400" b="0" i="0" u="none" strike="noStrike" cap="none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User Overview Analysis</a:t>
            </a:r>
            <a:endParaRPr lang="en-US" altLang="en-US" sz="5400" b="0" i="0" u="none" strike="noStrike" cap="none">
              <a:solidFill>
                <a:srgbClr val="000000"/>
              </a:solidFill>
              <a:latin typeface="Poppins" panose="00000800000000000000"/>
              <a:ea typeface="Poppins" panose="00000800000000000000"/>
              <a:cs typeface="Poppins" panose="00000800000000000000"/>
              <a:sym typeface="Poppins" panose="000008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>
                <a:solidFill>
                  <a:srgbClr val="000000"/>
                </a:solidFill>
                <a:latin typeface="Poppins" panose="00000800000000000000"/>
                <a:ea typeface="Poppins" panose="00000800000000000000"/>
                <a:cs typeface="Poppins" panose="00000800000000000000"/>
                <a:sym typeface="Poppins" panose="00000800000000000000"/>
              </a:rPr>
              <a:t>User Overview Analysis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17955"/>
            <a:ext cx="10525125" cy="6076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430" y="1807210"/>
            <a:ext cx="8067675" cy="52978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42950" y="7494905"/>
            <a:ext cx="16931005" cy="208153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400" b="1"/>
              <a:t>Insight:</a:t>
            </a:r>
            <a:endParaRPr lang="en-US" altLang="zh-CN" sz="2800"/>
          </a:p>
          <a:p>
            <a:pPr>
              <a:buFont typeface="Arial" panose="020B0604020202020204"/>
              <a:buChar char="•"/>
            </a:pPr>
            <a:r>
              <a:rPr lang="en-US" altLang="zh-CN" sz="2000" b="1"/>
              <a:t>The top 10 users contribute significantly to the overall network data usage.</a:t>
            </a:r>
            <a:endParaRPr lang="en-US" altLang="zh-CN" sz="2000" b="1"/>
          </a:p>
          <a:p>
            <a:pPr>
              <a:buFont typeface="Arial" panose="020B0604020202020204"/>
              <a:buChar char="•"/>
            </a:pPr>
            <a:endParaRPr lang="en-US" altLang="zh-CN" sz="2000" b="1"/>
          </a:p>
          <a:p>
            <a:pPr>
              <a:buFont typeface="Arial" panose="020B0604020202020204"/>
              <a:buChar char="•"/>
            </a:pPr>
            <a:r>
              <a:rPr lang="en-US" altLang="zh-CN" sz="2000" b="1"/>
              <a:t>There is a steep drop in total data usage after the top few users, indicating that a small group of users are heavy consumers of mobile data services.</a:t>
            </a:r>
            <a:endParaRPr lang="en-US" altLang="zh-CN" sz="2000" b="1"/>
          </a:p>
          <a:p>
            <a:pPr>
              <a:buFont typeface="Arial" panose="020B0604020202020204"/>
              <a:buChar char="•"/>
            </a:pPr>
            <a:endParaRPr lang="en-US" altLang="zh-CN" sz="2000" b="1"/>
          </a:p>
          <a:p>
            <a:pPr>
              <a:buFont typeface="Arial" panose="020B0604020202020204"/>
              <a:buChar char="•"/>
            </a:pPr>
            <a:r>
              <a:rPr lang="en-US" altLang="zh-CN" sz="2000" b="1"/>
              <a:t>These top users might be priority customers for premium plans or could be targeted for personalized offers to improve retention and satisfaction.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57200" y="274955"/>
            <a:ext cx="8229600" cy="646430"/>
          </a:xfrm>
        </p:spPr>
        <p:txBody>
          <a:bodyPr>
            <a:normAutofit fontScale="90000"/>
          </a:bodyPr>
          <a:p>
            <a:pPr algn="l"/>
            <a:r>
              <a:rPr lang="en-US"/>
              <a:t>Continued.......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4060" y="6296025"/>
            <a:ext cx="5837555" cy="2994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6134735"/>
            <a:ext cx="6064885" cy="3458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1077595"/>
            <a:ext cx="5963920" cy="2820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1615" y="1077595"/>
            <a:ext cx="6283325" cy="374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55" y="1180465"/>
            <a:ext cx="5777865" cy="31515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34060" y="4331653"/>
            <a:ext cx="5080000" cy="996315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1600" b="1" i="0">
                <a:latin typeface="+mj-lt"/>
                <a:ea typeface="system-ui"/>
                <a:cs typeface="+mj-lt"/>
              </a:rPr>
              <a:t>Top 10 Handset Brands</a:t>
            </a:r>
            <a:endParaRPr lang="en-US" altLang="zh-CN" sz="1600" b="1" i="0">
              <a:latin typeface="+mj-lt"/>
              <a:ea typeface="system-ui"/>
              <a:cs typeface="+mj-lt"/>
            </a:endParaRPr>
          </a:p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1600" b="1" i="0">
                <a:latin typeface="+mj-lt"/>
                <a:ea typeface="system-ui"/>
                <a:cs typeface="+mj-lt"/>
              </a:rPr>
              <a:t>From the graph we can analyse Apple is the top most Brand that using by users in most</a:t>
            </a:r>
            <a:endParaRPr lang="en-US" altLang="zh-CN" sz="1600" b="1" i="0">
              <a:latin typeface="+mj-lt"/>
              <a:ea typeface="system-ui"/>
              <a:cs typeface="+mj-lt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774180" y="409924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1600" b="1" i="0">
                <a:latin typeface="+mj-lt"/>
                <a:ea typeface="system-ui"/>
                <a:cs typeface="+mj-lt"/>
              </a:rPr>
              <a:t>Sessions by Hour of Day</a:t>
            </a:r>
            <a:endParaRPr lang="en-US" altLang="zh-CN" sz="1600" b="1" i="0">
              <a:latin typeface="+mj-lt"/>
              <a:ea typeface="system-ui"/>
              <a:cs typeface="+mj-lt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2614910" y="4644708"/>
            <a:ext cx="5080000" cy="996315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1600" b="1" i="0">
                <a:latin typeface="+mj-lt"/>
                <a:ea typeface="system-ui"/>
                <a:cs typeface="+mj-lt"/>
              </a:rPr>
              <a:t>Top 10 Users by Data Consumption</a:t>
            </a:r>
            <a:endParaRPr lang="en-US" altLang="zh-CN" sz="1600" b="1" i="0">
              <a:latin typeface="+mj-lt"/>
              <a:ea typeface="system-ui"/>
              <a:cs typeface="+mj-lt"/>
            </a:endParaRPr>
          </a:p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1600" b="1" i="0">
                <a:latin typeface="+mj-lt"/>
                <a:ea typeface="system-ui"/>
                <a:cs typeface="+mj-lt"/>
              </a:rPr>
              <a:t>According to data usage the top most users are Huawei mobiles using users</a:t>
            </a:r>
            <a:endParaRPr lang="en-US" altLang="zh-CN" sz="1600" b="1" i="0">
              <a:latin typeface="+mj-lt"/>
              <a:ea typeface="system-ui"/>
              <a:cs typeface="+mj-lt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385570" y="959326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800"/>
              </a:spcBef>
              <a:spcAft>
                <a:spcPts val="500"/>
              </a:spcAft>
            </a:pPr>
            <a:r>
              <a:rPr lang="en-US" altLang="zh-CN" sz="1600" b="1" i="0">
                <a:latin typeface="+mj-lt"/>
                <a:ea typeface="system-ui"/>
                <a:cs typeface="+mj-lt"/>
              </a:rPr>
              <a:t>Total Data Usage Distribution</a:t>
            </a:r>
            <a:endParaRPr lang="en-US" altLang="zh-CN" sz="1600" b="1" i="0">
              <a:latin typeface="+mj-lt"/>
              <a:ea typeface="system-ui"/>
              <a:cs typeface="+mj-lt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774180" y="9593580"/>
            <a:ext cx="6096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 b="1"/>
              <a:t>Distribution of Session Duration</a:t>
            </a:r>
            <a:endParaRPr lang="en-US" altLang="en-US" sz="1600" b="1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4775" y="5930900"/>
            <a:ext cx="3976370" cy="337312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12374880" y="9347200"/>
            <a:ext cx="6096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 b="1"/>
              <a:t>Handset Brand Share according to the market,Top most is Apple</a:t>
            </a:r>
            <a:r>
              <a:rPr lang="en-US" altLang="en-US"/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457200" y="274955"/>
            <a:ext cx="8229600" cy="760095"/>
          </a:xfrm>
        </p:spPr>
        <p:txBody>
          <a:bodyPr>
            <a:normAutofit fontScale="90000"/>
          </a:bodyPr>
          <a:p>
            <a:r>
              <a:rPr lang="en-US"/>
              <a:t>Continued.......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315" y="1109345"/>
            <a:ext cx="6565265" cy="4229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620" y="1273175"/>
            <a:ext cx="7139940" cy="415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" y="5412740"/>
            <a:ext cx="7462520" cy="4275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620" y="5338445"/>
            <a:ext cx="6417310" cy="49485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77940" y="1449070"/>
            <a:ext cx="2644140" cy="312674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000" b="1"/>
              <a:t>There is a positive relationship between session duration and total data usage — users who spend more time per session generally consume more data.</a:t>
            </a:r>
            <a:endParaRPr lang="en-US" altLang="zh-CN" sz="2000" b="1"/>
          </a:p>
        </p:txBody>
      </p:sp>
      <p:sp>
        <p:nvSpPr>
          <p:cNvPr id="9" name="Text Box 8"/>
          <p:cNvSpPr txBox="1"/>
          <p:nvPr/>
        </p:nvSpPr>
        <p:spPr>
          <a:xfrm>
            <a:off x="15340965" y="1600200"/>
            <a:ext cx="2813685" cy="243776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000" b="1"/>
              <a:t>Users show higher download traffic compared to upload, with a few heavy uploaders indicating specialized usage behaviors such as cloud backups or large file transfers</a:t>
            </a:r>
            <a:endParaRPr lang="en-US" altLang="zh-CN" sz="2000" b="1"/>
          </a:p>
        </p:txBody>
      </p:sp>
      <p:sp>
        <p:nvSpPr>
          <p:cNvPr id="10" name="Text Box 9"/>
          <p:cNvSpPr txBox="1"/>
          <p:nvPr/>
        </p:nvSpPr>
        <p:spPr>
          <a:xfrm>
            <a:off x="6604000" y="5591175"/>
            <a:ext cx="2258695" cy="298894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000" b="1"/>
              <a:t>Gaming downloads are niche and less correlated with general data consumption, revealing a distinct heavy-user segment</a:t>
            </a:r>
            <a:endParaRPr lang="en-US" altLang="zh-CN" sz="2000" b="1"/>
          </a:p>
        </p:txBody>
      </p:sp>
      <p:sp>
        <p:nvSpPr>
          <p:cNvPr id="11" name="Text Box 10"/>
          <p:cNvSpPr txBox="1"/>
          <p:nvPr/>
        </p:nvSpPr>
        <p:spPr>
          <a:xfrm>
            <a:off x="16039465" y="5591175"/>
            <a:ext cx="2084070" cy="280416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000" b="1"/>
              <a:t>Strong correlations between upload and download volumes; moderate app-specific influences on total data usage detected.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pPr algn="l"/>
            <a:r>
              <a:rPr lang="en-US" altLang="en-US" sz="4800">
                <a:latin typeface="Times New Roman" panose="02020603050405020304" charset="0"/>
                <a:cs typeface="Times New Roman" panose="02020603050405020304" charset="0"/>
              </a:rPr>
              <a:t>Plot the pairplot</a:t>
            </a:r>
            <a:endParaRPr lang="en-US" altLang="en-US" sz="4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1705610"/>
            <a:ext cx="10494010" cy="82315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916285" y="1071245"/>
            <a:ext cx="6069965" cy="1198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b="1"/>
              <a:t>The pairwise plot provides a visual understanding of the relationships between key telecom usage metrics</a:t>
            </a:r>
            <a:r>
              <a:rPr lang="en-US" altLang="zh-CN" sz="2400"/>
              <a:t>.</a:t>
            </a:r>
            <a:endParaRPr lang="en-US" altLang="zh-CN" sz="2400"/>
          </a:p>
        </p:txBody>
      </p:sp>
      <p:sp>
        <p:nvSpPr>
          <p:cNvPr id="5" name="Text Box 4"/>
          <p:cNvSpPr txBox="1"/>
          <p:nvPr/>
        </p:nvSpPr>
        <p:spPr>
          <a:xfrm>
            <a:off x="10916285" y="2459355"/>
            <a:ext cx="6069965" cy="747776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 b="1"/>
              <a:t>Some variables display clear positive linear relationships (e.g., Total Upload vs Total Download), confirming patterns seen in the correlation analysis.</a:t>
            </a:r>
            <a:endParaRPr lang="en-US" altLang="zh-CN" sz="2400" b="1"/>
          </a:p>
          <a:p>
            <a:endParaRPr lang="en-US" altLang="zh-CN" sz="2400" b="1"/>
          </a:p>
          <a:p>
            <a:r>
              <a:rPr lang="en-US" altLang="zh-CN" sz="2400" b="1"/>
              <a:t>Certain distributions (diagonal plots) show skewness, especially in metrics like Download Volumes and Session Duration, suggesting the presence of heavy users or outliers.</a:t>
            </a:r>
            <a:endParaRPr lang="en-US" altLang="zh-CN" sz="2400" b="1"/>
          </a:p>
          <a:p>
            <a:endParaRPr lang="en-US" altLang="zh-CN" sz="2400" b="1"/>
          </a:p>
          <a:p>
            <a:r>
              <a:rPr lang="en-US" altLang="zh-CN" sz="2400" b="1"/>
              <a:t>Scatterplots reveal clusters and density trends, hinting at the existence of distinct user groups based on their usage behavior.</a:t>
            </a:r>
            <a:endParaRPr lang="en-US" altLang="zh-CN" sz="2400" b="1"/>
          </a:p>
          <a:p>
            <a:endParaRPr lang="en-US" altLang="zh-CN" sz="2400" b="1"/>
          </a:p>
          <a:p>
            <a:r>
              <a:rPr lang="en-US" altLang="zh-CN" sz="2400" b="1"/>
              <a:t>These observations can guide feature selection, segmentation strategies, and data transformation (e.g., normalization or log-scaling) for further modeling.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/>
        </p:nvSpPr>
        <p:spPr>
          <a:xfrm>
            <a:off x="933450" y="4188646"/>
            <a:ext cx="89649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7430" b="0" i="0" u="none" strike="noStrike" cap="none">
                <a:solidFill>
                  <a:srgbClr val="E45832"/>
                </a:solidFill>
                <a:latin typeface="Poppins Black" panose="00000800000000000000"/>
                <a:ea typeface="Poppins Black" panose="00000800000000000000"/>
                <a:cs typeface="Poppins Black" panose="00000800000000000000"/>
                <a:sym typeface="Poppins Black" panose="00000800000000000000"/>
              </a:rPr>
              <a:t>PCA on Telecom User Features</a:t>
            </a:r>
            <a:endParaRPr lang="en-US" altLang="en-US" sz="7430" b="0" i="0" u="none" strike="noStrike" cap="none">
              <a:solidFill>
                <a:srgbClr val="E45832"/>
              </a:solidFill>
              <a:latin typeface="Poppins Black" panose="00000800000000000000"/>
              <a:ea typeface="Poppins Black" panose="00000800000000000000"/>
              <a:cs typeface="Poppins Black" panose="00000800000000000000"/>
              <a:sym typeface="Poppins Black" panose="00000800000000000000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933450" y="6474460"/>
            <a:ext cx="8762365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85" b="1" i="0" u="none" strike="noStrike" cap="none">
                <a:solidFill>
                  <a:srgbClr val="000000"/>
                </a:solidFill>
                <a:latin typeface="Poppins Medium" panose="00000500000000000000"/>
                <a:ea typeface="Poppins Medium" panose="00000500000000000000"/>
                <a:cs typeface="Poppins Medium" panose="00000500000000000000"/>
                <a:sym typeface="Poppins Medium" panose="00000500000000000000"/>
              </a:rPr>
              <a:t>Performing Principal Component Analysis (PCA) on the telecom user features involves several steps. PCA is a dimensionality reduction technique used to identify patterns in data by transforming features into a smaller number of uncorrelated components, while retaining as much variance as possible.</a:t>
            </a:r>
            <a:endParaRPr lang="en-US" altLang="en-US" sz="2485" b="1" i="0" u="none" strike="noStrike" cap="none">
              <a:solidFill>
                <a:srgbClr val="000000"/>
              </a:solidFill>
              <a:latin typeface="Poppins Medium" panose="00000500000000000000"/>
              <a:ea typeface="Poppins Medium" panose="00000500000000000000"/>
              <a:cs typeface="Poppins Medium" panose="00000500000000000000"/>
              <a:sym typeface="Poppins Medium" panose="00000500000000000000"/>
            </a:endParaRPr>
          </a:p>
        </p:txBody>
      </p:sp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900795" cy="4189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160" y="122555"/>
            <a:ext cx="9187815" cy="479679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0334625" y="5245735"/>
            <a:ext cx="750189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/>
              <a:t>1.Principal Component 1 (PC1) explains the majority of variance, driven mainly by total data usage and upload or download activity.</a:t>
            </a:r>
            <a:endParaRPr lang="en-US" altLang="en-US" sz="2400" b="1"/>
          </a:p>
          <a:p>
            <a:r>
              <a:rPr lang="en-US" altLang="en-US" sz="2400" b="1"/>
              <a:t>2.Principal Component 2 (PC2) captures variation in session behavior, especially average session duration and count.</a:t>
            </a:r>
            <a:endParaRPr lang="en-US" altLang="en-US" sz="2400" b="1"/>
          </a:p>
          <a:p>
            <a:r>
              <a:rPr lang="en-US" altLang="en-US" sz="2400" b="1"/>
              <a:t>3.The PCA reveals clear spread patterns, suggesting users differ significantly in how they consume data versus how long or often they stay active.</a:t>
            </a:r>
            <a:endParaRPr lang="en-US" altLang="en-US" sz="2400" b="1"/>
          </a:p>
          <a:p>
            <a:r>
              <a:rPr lang="en-US" altLang="en-US" sz="2400" b="1"/>
              <a:t>4.PCA simplifies complex behavior into 2 dimensions, enabling clustering or segmentation without losing key user insights.</a:t>
            </a:r>
            <a:endParaRPr lang="en-US" altLang="en-US" sz="2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7133</Words>
  <Application>WPS Slides</Application>
  <PresentationFormat/>
  <Paragraphs>185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44" baseType="lpstr">
      <vt:lpstr>Arial</vt:lpstr>
      <vt:lpstr>SimSun</vt:lpstr>
      <vt:lpstr>Wingdings</vt:lpstr>
      <vt:lpstr>Arial</vt:lpstr>
      <vt:lpstr>Calibri</vt:lpstr>
      <vt:lpstr>Poppins Black</vt:lpstr>
      <vt:lpstr>Poppins Medium</vt:lpstr>
      <vt:lpstr>Poppins</vt:lpstr>
      <vt:lpstr>Microsoft YaHei</vt:lpstr>
      <vt:lpstr>Arial Unicode MS</vt:lpstr>
      <vt:lpstr>system-ui</vt:lpstr>
      <vt:lpstr>Segoe Print</vt:lpstr>
      <vt:lpstr>Elephant</vt:lpstr>
      <vt:lpstr>Britannic Bold</vt:lpstr>
      <vt:lpstr>Times New Roman</vt:lpstr>
      <vt:lpstr>Algerian</vt:lpstr>
      <vt:lpstr>Book Antiqua</vt:lpstr>
      <vt:lpstr>Bookman Old Style</vt:lpstr>
      <vt:lpstr>Bodoni MT Condensed</vt:lpstr>
      <vt:lpstr>Calibri Light</vt:lpstr>
      <vt:lpstr>Trebuchet MS</vt:lpstr>
      <vt:lpstr>menlo</vt:lpstr>
      <vt:lpstr>Candara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WPS_1713582851</cp:lastModifiedBy>
  <cp:revision>11</cp:revision>
  <dcterms:created xsi:type="dcterms:W3CDTF">2025-04-26T19:11:00Z</dcterms:created>
  <dcterms:modified xsi:type="dcterms:W3CDTF">2025-04-27T21:35:00Z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3F4C0D11B126474B8617EB5D1C6CC891_13</vt:lpwstr>
  </property>
  <property fmtid="{D5CDD505-2E9C-101B-9397-08002B2CF9AE}" pid="3" name="KSOProductBuildVer">
    <vt:lpwstr>1033-12.2.0.20795</vt:lpwstr>
  </property>
</Properties>
</file>